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62" r:id="rId4"/>
    <p:sldId id="292" r:id="rId5"/>
    <p:sldId id="258" r:id="rId6"/>
    <p:sldId id="302" r:id="rId7"/>
    <p:sldId id="301" r:id="rId8"/>
    <p:sldId id="303" r:id="rId9"/>
    <p:sldId id="304" r:id="rId10"/>
    <p:sldId id="305" r:id="rId11"/>
    <p:sldId id="293" r:id="rId12"/>
    <p:sldId id="306" r:id="rId13"/>
    <p:sldId id="307" r:id="rId14"/>
    <p:sldId id="308" r:id="rId15"/>
    <p:sldId id="309" r:id="rId16"/>
    <p:sldId id="310" r:id="rId17"/>
    <p:sldId id="259" r:id="rId18"/>
    <p:sldId id="263" r:id="rId19"/>
    <p:sldId id="311" r:id="rId20"/>
    <p:sldId id="313" r:id="rId21"/>
    <p:sldId id="314" r:id="rId22"/>
    <p:sldId id="295" r:id="rId23"/>
    <p:sldId id="315" r:id="rId24"/>
    <p:sldId id="273" r:id="rId25"/>
    <p:sldId id="274" r:id="rId26"/>
    <p:sldId id="316" r:id="rId27"/>
    <p:sldId id="298" r:id="rId28"/>
    <p:sldId id="317" r:id="rId29"/>
    <p:sldId id="296" r:id="rId30"/>
    <p:sldId id="297" r:id="rId31"/>
    <p:sldId id="299" r:id="rId32"/>
    <p:sldId id="300" r:id="rId33"/>
    <p:sldId id="290" r:id="rId34"/>
  </p:sldIdLst>
  <p:sldSz cx="9144000" cy="6858000" type="screen4x3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6619" autoAdjust="0"/>
  </p:normalViewPr>
  <p:slideViewPr>
    <p:cSldViewPr>
      <p:cViewPr varScale="1">
        <p:scale>
          <a:sx n="69" d="100"/>
          <a:sy n="69" d="100"/>
        </p:scale>
        <p:origin x="7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F9F6B-4599-4CF2-AFFA-2FE3C22AB389}" type="datetimeFigureOut">
              <a:rPr lang="pt-BR" smtClean="0"/>
              <a:pPr/>
              <a:t>29/09/2020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38B8D-9E35-4017-A9E3-E8FF949B90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424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68DB8-4060-48EA-84B9-1EE1608D5AAA}" type="datetimeFigureOut">
              <a:rPr lang="pt-BR" smtClean="0"/>
              <a:pPr/>
              <a:t>29/09/2020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ED458-AD8B-4C22-A4BE-39EF9F069B3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4781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ED458-AD8B-4C22-A4BE-39EF9F069B37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6133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ED458-AD8B-4C22-A4BE-39EF9F069B37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3851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ED458-AD8B-4C22-A4BE-39EF9F069B37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0286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ED458-AD8B-4C22-A4BE-39EF9F069B37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63412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ED458-AD8B-4C22-A4BE-39EF9F069B37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81217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ED458-AD8B-4C22-A4BE-39EF9F069B37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2830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ED458-AD8B-4C22-A4BE-39EF9F069B37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9089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ED458-AD8B-4C22-A4BE-39EF9F069B37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797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ED458-AD8B-4C22-A4BE-39EF9F069B37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9157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ED458-AD8B-4C22-A4BE-39EF9F069B37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761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ED458-AD8B-4C22-A4BE-39EF9F069B37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9786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ED458-AD8B-4C22-A4BE-39EF9F069B37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7915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ED458-AD8B-4C22-A4BE-39EF9F069B37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613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ED458-AD8B-4C22-A4BE-39EF9F069B37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3771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ED458-AD8B-4C22-A4BE-39EF9F069B37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503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6691-0CDA-4999-A9F3-8B6C2CE52A10}" type="datetimeFigureOut">
              <a:rPr lang="pt-BR" smtClean="0"/>
              <a:pPr/>
              <a:t>29/09/2020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7CD8-3B93-4796-BC88-0A984D64D5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6691-0CDA-4999-A9F3-8B6C2CE52A10}" type="datetimeFigureOut">
              <a:rPr lang="pt-BR" smtClean="0"/>
              <a:pPr/>
              <a:t>29/09/2020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7CD8-3B93-4796-BC88-0A984D64D5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6691-0CDA-4999-A9F3-8B6C2CE52A10}" type="datetimeFigureOut">
              <a:rPr lang="pt-BR" smtClean="0"/>
              <a:pPr/>
              <a:t>29/09/2020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7CD8-3B93-4796-BC88-0A984D64D5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6691-0CDA-4999-A9F3-8B6C2CE52A10}" type="datetimeFigureOut">
              <a:rPr lang="pt-BR" smtClean="0"/>
              <a:pPr/>
              <a:t>29/09/2020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7CD8-3B93-4796-BC88-0A984D64D5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6691-0CDA-4999-A9F3-8B6C2CE52A10}" type="datetimeFigureOut">
              <a:rPr lang="pt-BR" smtClean="0"/>
              <a:pPr/>
              <a:t>29/09/2020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7CD8-3B93-4796-BC88-0A984D64D5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6691-0CDA-4999-A9F3-8B6C2CE52A10}" type="datetimeFigureOut">
              <a:rPr lang="pt-BR" smtClean="0"/>
              <a:pPr/>
              <a:t>29/09/2020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7CD8-3B93-4796-BC88-0A984D64D5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6691-0CDA-4999-A9F3-8B6C2CE52A10}" type="datetimeFigureOut">
              <a:rPr lang="pt-BR" smtClean="0"/>
              <a:pPr/>
              <a:t>29/09/2020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7CD8-3B93-4796-BC88-0A984D64D5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6691-0CDA-4999-A9F3-8B6C2CE52A10}" type="datetimeFigureOut">
              <a:rPr lang="pt-BR" smtClean="0"/>
              <a:pPr/>
              <a:t>29/09/2020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7CD8-3B93-4796-BC88-0A984D64D5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6691-0CDA-4999-A9F3-8B6C2CE52A10}" type="datetimeFigureOut">
              <a:rPr lang="pt-BR" smtClean="0"/>
              <a:pPr/>
              <a:t>29/09/2020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7CD8-3B93-4796-BC88-0A984D64D5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6691-0CDA-4999-A9F3-8B6C2CE52A10}" type="datetimeFigureOut">
              <a:rPr lang="pt-BR" smtClean="0"/>
              <a:pPr/>
              <a:t>29/09/2020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7CD8-3B93-4796-BC88-0A984D64D5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6691-0CDA-4999-A9F3-8B6C2CE52A10}" type="datetimeFigureOut">
              <a:rPr lang="pt-BR" smtClean="0"/>
              <a:pPr/>
              <a:t>29/09/2020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27CD8-3B93-4796-BC88-0A984D64D5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E6691-0CDA-4999-A9F3-8B6C2CE52A10}" type="datetimeFigureOut">
              <a:rPr lang="pt-BR" smtClean="0"/>
              <a:pPr/>
              <a:t>29/09/2020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27CD8-3B93-4796-BC88-0A984D64D5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9712" y="260648"/>
            <a:ext cx="5040560" cy="631309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79512" y="692696"/>
            <a:ext cx="873252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pt-BR" sz="32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</a:t>
            </a:r>
          </a:p>
          <a:p>
            <a:pPr algn="ctr"/>
            <a:endParaRPr lang="pt-BR" sz="1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1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Demonstração e Avaliação do </a:t>
            </a:r>
            <a:r>
              <a:rPr lang="pt-BR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Cumprimento das </a:t>
            </a:r>
            <a:r>
              <a:rPr lang="pt-BR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Metas </a:t>
            </a:r>
            <a:r>
              <a:rPr lang="pt-BR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Fiscais - 2º </a:t>
            </a:r>
            <a:r>
              <a:rPr lang="pt-BR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Quadrimestre de </a:t>
            </a:r>
            <a:r>
              <a:rPr lang="pt-BR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</a:p>
          <a:p>
            <a:pPr algn="ctr"/>
            <a:endParaRPr lang="pt-BR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MUNICÍPIO DE MIRIM DOCE</a:t>
            </a:r>
          </a:p>
          <a:p>
            <a:pPr algn="ctr"/>
            <a:endParaRPr lang="pt-BR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Prefeito: Sergio Luiz Paisan</a:t>
            </a:r>
          </a:p>
          <a:p>
            <a:pPr algn="ctr"/>
            <a:r>
              <a:rPr lang="pt-BR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Vice-prefeito: Antonio Carlos </a:t>
            </a:r>
            <a:r>
              <a:rPr lang="pt-BR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Kestring</a:t>
            </a:r>
            <a:endParaRPr lang="pt-BR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23528" y="476672"/>
            <a:ext cx="857256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METAS DE RECEITAS</a:t>
            </a:r>
          </a:p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Acumulado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ject 5"/>
          <p:cNvSpPr/>
          <p:nvPr/>
        </p:nvSpPr>
        <p:spPr>
          <a:xfrm>
            <a:off x="683568" y="2063679"/>
            <a:ext cx="7920879" cy="41736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18086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23528" y="476672"/>
            <a:ext cx="8572560" cy="596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METAS DE DESPESAS</a:t>
            </a:r>
          </a:p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Acumulado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Pelos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dados acima apresentados, conclui-se que até o término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do</a:t>
            </a:r>
          </a:p>
          <a:p>
            <a:pPr marL="12700" marR="5080" indent="525780" algn="just">
              <a:lnSpc>
                <a:spcPct val="104200"/>
              </a:lnSpc>
              <a:spcBef>
                <a:spcPts val="750"/>
              </a:spcBef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período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analisado,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cs typeface="Arial"/>
              </a:rPr>
              <a:t>A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  <a:cs typeface="Arial"/>
              </a:rPr>
              <a:t>despesa empenhada Até o Bimestre importou em R$ 12.218.175,84, equivalente  a 54,02% do</a:t>
            </a:r>
            <a:r>
              <a:rPr lang="pt-BR" sz="2400" spc="-5" dirty="0">
                <a:solidFill>
                  <a:schemeClr val="tx2">
                    <a:lumMod val="75000"/>
                  </a:schemeClr>
                </a:solidFill>
                <a:cs typeface="Arial"/>
              </a:rPr>
              <a:t>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  <a:cs typeface="Arial"/>
              </a:rPr>
              <a:t>orçamento</a:t>
            </a:r>
            <a:r>
              <a:rPr lang="pt-BR" sz="2400" dirty="0">
                <a:solidFill>
                  <a:schemeClr val="tx2"/>
                </a:solidFill>
                <a:cs typeface="Arial"/>
              </a:rPr>
              <a:t>.</a:t>
            </a:r>
          </a:p>
        </p:txBody>
      </p:sp>
      <p:pic>
        <p:nvPicPr>
          <p:cNvPr id="4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015179"/>
              </p:ext>
            </p:extLst>
          </p:nvPr>
        </p:nvGraphicFramePr>
        <p:xfrm>
          <a:off x="683569" y="2276872"/>
          <a:ext cx="7920880" cy="165618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Despesa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Fixada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Liquidada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Diferença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l"/>
                      <a:r>
                        <a:rPr lang="pt-BR" b="1" dirty="0" smtClean="0">
                          <a:solidFill>
                            <a:srgbClr val="002060"/>
                          </a:solidFill>
                        </a:rPr>
                        <a:t>Despesas</a:t>
                      </a:r>
                      <a:r>
                        <a:rPr lang="pt-BR" b="1" baseline="0" dirty="0" smtClean="0">
                          <a:solidFill>
                            <a:srgbClr val="002060"/>
                          </a:solidFill>
                        </a:rPr>
                        <a:t> C</a:t>
                      </a:r>
                      <a:r>
                        <a:rPr lang="pt-BR" b="1" dirty="0" smtClean="0">
                          <a:solidFill>
                            <a:srgbClr val="002060"/>
                          </a:solidFill>
                        </a:rPr>
                        <a:t>orrentes</a:t>
                      </a:r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16.312.556,22</a:t>
                      </a: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10.189.592,42</a:t>
                      </a: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600" b="1" i="1" dirty="0">
                          <a:latin typeface="Arial"/>
                          <a:cs typeface="Arial"/>
                        </a:rPr>
                        <a:t>62,46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l"/>
                      <a:r>
                        <a:rPr lang="pt-BR" b="1" dirty="0" smtClean="0">
                          <a:solidFill>
                            <a:srgbClr val="002060"/>
                          </a:solidFill>
                        </a:rPr>
                        <a:t>Despesas de Capital</a:t>
                      </a:r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6.280.246,54</a:t>
                      </a: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2.028.583,42</a:t>
                      </a: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600" b="1" i="1" dirty="0">
                          <a:latin typeface="Arial"/>
                          <a:cs typeface="Arial"/>
                        </a:rPr>
                        <a:t>32,30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22.617.802,76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12.218.175,84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600" b="1" i="1" dirty="0">
                          <a:latin typeface="Arial"/>
                          <a:cs typeface="Arial"/>
                        </a:rPr>
                        <a:t>54,02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1873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23528" y="476672"/>
            <a:ext cx="857256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METAS DE DESPESAS</a:t>
            </a:r>
          </a:p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Acumulado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6"/>
          <p:cNvSpPr/>
          <p:nvPr/>
        </p:nvSpPr>
        <p:spPr>
          <a:xfrm>
            <a:off x="611560" y="2063679"/>
            <a:ext cx="7992888" cy="453367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76290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23528" y="476672"/>
            <a:ext cx="857256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METAS DE DESPESAS</a:t>
            </a:r>
          </a:p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Acumulado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ject 4"/>
          <p:cNvSpPr/>
          <p:nvPr/>
        </p:nvSpPr>
        <p:spPr>
          <a:xfrm>
            <a:off x="467544" y="2420888"/>
            <a:ext cx="8136904" cy="41764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957643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23528" y="476672"/>
            <a:ext cx="857256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METAS DE DESPESAS</a:t>
            </a:r>
          </a:p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Acumulado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812" y="2076255"/>
            <a:ext cx="8568952" cy="391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9171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23528" y="476672"/>
            <a:ext cx="857256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METAS DE DESPESAS</a:t>
            </a:r>
          </a:p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Acumulado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ject 4"/>
          <p:cNvSpPr/>
          <p:nvPr/>
        </p:nvSpPr>
        <p:spPr>
          <a:xfrm>
            <a:off x="720001" y="2160002"/>
            <a:ext cx="7812439" cy="42933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66063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23528" y="476672"/>
            <a:ext cx="857256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METAS DE DESPESAS</a:t>
            </a:r>
          </a:p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Acumulado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5"/>
          <p:cNvSpPr/>
          <p:nvPr/>
        </p:nvSpPr>
        <p:spPr>
          <a:xfrm>
            <a:off x="971600" y="2276872"/>
            <a:ext cx="7488832" cy="39604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72342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500042"/>
            <a:ext cx="850112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COMPARATIVO</a:t>
            </a:r>
            <a:r>
              <a:rPr lang="pt-B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Receitas </a:t>
            </a:r>
            <a:r>
              <a:rPr lang="pt-B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</a:t>
            </a:r>
          </a:p>
          <a:p>
            <a:pPr algn="ctr"/>
            <a:endParaRPr lang="pt-BR" sz="4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1600" b="1" i="1" dirty="0" smtClean="0">
              <a:solidFill>
                <a:srgbClr val="002060"/>
              </a:solidFill>
            </a:endParaRPr>
          </a:p>
          <a:p>
            <a:pPr algn="just"/>
            <a:r>
              <a:rPr lang="pt-B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2800" dirty="0" smtClean="0">
                <a:solidFill>
                  <a:srgbClr val="002060"/>
                </a:solidFill>
              </a:rPr>
              <a:t>Planejamento </a:t>
            </a:r>
            <a:r>
              <a:rPr lang="pt-BR" sz="2800" dirty="0">
                <a:solidFill>
                  <a:srgbClr val="002060"/>
                </a:solidFill>
              </a:rPr>
              <a:t>é o grande princípio da L</a:t>
            </a:r>
            <a:r>
              <a:rPr lang="pt-BR" sz="2800" dirty="0" smtClean="0">
                <a:solidFill>
                  <a:srgbClr val="002060"/>
                </a:solidFill>
              </a:rPr>
              <a:t>ei </a:t>
            </a:r>
            <a:r>
              <a:rPr lang="pt-BR" sz="2800" dirty="0">
                <a:solidFill>
                  <a:srgbClr val="002060"/>
                </a:solidFill>
              </a:rPr>
              <a:t>de </a:t>
            </a:r>
            <a:r>
              <a:rPr lang="pt-BR" sz="2800" dirty="0" smtClean="0">
                <a:solidFill>
                  <a:srgbClr val="002060"/>
                </a:solidFill>
              </a:rPr>
              <a:t>Responsabilidade Fiscal</a:t>
            </a:r>
            <a:r>
              <a:rPr lang="pt-BR" sz="2800" dirty="0">
                <a:solidFill>
                  <a:srgbClr val="002060"/>
                </a:solidFill>
              </a:rPr>
              <a:t>. </a:t>
            </a:r>
            <a:r>
              <a:rPr lang="pt-BR" sz="2800" dirty="0" smtClean="0">
                <a:solidFill>
                  <a:srgbClr val="002060"/>
                </a:solidFill>
              </a:rPr>
              <a:t>A </a:t>
            </a:r>
            <a:r>
              <a:rPr lang="pt-BR" sz="2800" dirty="0">
                <a:solidFill>
                  <a:srgbClr val="002060"/>
                </a:solidFill>
              </a:rPr>
              <a:t>L</a:t>
            </a:r>
            <a:r>
              <a:rPr lang="pt-BR" sz="2800" dirty="0" smtClean="0">
                <a:solidFill>
                  <a:srgbClr val="002060"/>
                </a:solidFill>
              </a:rPr>
              <a:t>ei 4.320/1964</a:t>
            </a:r>
            <a:r>
              <a:rPr lang="pt-BR" sz="2800" dirty="0">
                <a:solidFill>
                  <a:srgbClr val="002060"/>
                </a:solidFill>
              </a:rPr>
              <a:t>, em seu artigo 48, </a:t>
            </a:r>
            <a:r>
              <a:rPr lang="pt-BR" sz="2800" dirty="0" smtClean="0">
                <a:solidFill>
                  <a:srgbClr val="002060"/>
                </a:solidFill>
              </a:rPr>
              <a:t>alínea </a:t>
            </a:r>
            <a:r>
              <a:rPr lang="pt-BR" sz="2800" dirty="0">
                <a:solidFill>
                  <a:srgbClr val="002060"/>
                </a:solidFill>
              </a:rPr>
              <a:t>'b', define como necessário: </a:t>
            </a:r>
            <a:r>
              <a:rPr lang="pt-BR" sz="2800" b="1" dirty="0" smtClean="0">
                <a:solidFill>
                  <a:srgbClr val="002060"/>
                </a:solidFill>
              </a:rPr>
              <a:t>“manter</a:t>
            </a:r>
            <a:r>
              <a:rPr lang="pt-BR" sz="2800" b="1" dirty="0">
                <a:solidFill>
                  <a:srgbClr val="002060"/>
                </a:solidFill>
              </a:rPr>
              <a:t>, durante o exercício, na medida do possível, o equilíbrio entre a receita arrecadada e a despesa realizada, de modo a deduzir ao mínimo eventuais insuficiências de </a:t>
            </a:r>
            <a:r>
              <a:rPr lang="pt-BR" sz="2800" b="1" dirty="0" smtClean="0">
                <a:solidFill>
                  <a:srgbClr val="002060"/>
                </a:solidFill>
              </a:rPr>
              <a:t>tesouraria.”</a:t>
            </a:r>
            <a:endParaRPr lang="pt-BR" sz="2800" b="1" dirty="0">
              <a:solidFill>
                <a:srgbClr val="002060"/>
              </a:solidFill>
            </a:endParaRPr>
          </a:p>
        </p:txBody>
      </p:sp>
      <p:pic>
        <p:nvPicPr>
          <p:cNvPr id="3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85728"/>
            <a:ext cx="813690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COMPARATIVO</a:t>
            </a:r>
            <a:r>
              <a:rPr lang="pt-B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Receitas </a:t>
            </a:r>
            <a:r>
              <a:rPr lang="pt-B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- Acumulado</a:t>
            </a:r>
          </a:p>
          <a:p>
            <a:pPr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cs typeface="Arial"/>
              </a:rPr>
              <a:t>Fazendo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  <a:cs typeface="Arial"/>
              </a:rPr>
              <a:t>uma análise entre a Receita Arrecadada e a Despesa Empenhada até o  </a:t>
            </a:r>
            <a:r>
              <a:rPr lang="pt-BR" sz="2400" spc="20" dirty="0">
                <a:solidFill>
                  <a:schemeClr val="tx2">
                    <a:lumMod val="75000"/>
                  </a:schemeClr>
                </a:solidFill>
                <a:cs typeface="Arial"/>
              </a:rPr>
              <a:t>mês </a:t>
            </a:r>
            <a:r>
              <a:rPr lang="pt-BR" sz="2400" spc="15" dirty="0">
                <a:solidFill>
                  <a:schemeClr val="tx2">
                    <a:lumMod val="75000"/>
                  </a:schemeClr>
                </a:solidFill>
                <a:cs typeface="Arial"/>
              </a:rPr>
              <a:t>de 2º </a:t>
            </a:r>
            <a:r>
              <a:rPr lang="pt-BR" sz="2400" spc="25" dirty="0">
                <a:solidFill>
                  <a:schemeClr val="tx2">
                    <a:lumMod val="75000"/>
                  </a:schemeClr>
                </a:solidFill>
                <a:cs typeface="Arial"/>
              </a:rPr>
              <a:t>Quadrimestre </a:t>
            </a:r>
            <a:r>
              <a:rPr lang="pt-BR" sz="2400" spc="15" dirty="0">
                <a:solidFill>
                  <a:schemeClr val="tx2">
                    <a:lumMod val="75000"/>
                  </a:schemeClr>
                </a:solidFill>
                <a:cs typeface="Arial"/>
              </a:rPr>
              <a:t>de </a:t>
            </a:r>
            <a:r>
              <a:rPr lang="pt-BR" sz="2400" spc="20" dirty="0" smtClean="0">
                <a:solidFill>
                  <a:schemeClr val="tx2">
                    <a:lumMod val="75000"/>
                  </a:schemeClr>
                </a:solidFill>
                <a:cs typeface="Arial"/>
              </a:rPr>
              <a:t>2020, </a:t>
            </a:r>
            <a:r>
              <a:rPr lang="pt-BR" sz="2400" spc="25" dirty="0">
                <a:solidFill>
                  <a:schemeClr val="tx2">
                    <a:lumMod val="75000"/>
                  </a:schemeClr>
                </a:solidFill>
                <a:cs typeface="Arial"/>
              </a:rPr>
              <a:t>podemos perceber </a:t>
            </a:r>
            <a:r>
              <a:rPr lang="pt-BR" sz="2400" spc="20" dirty="0">
                <a:solidFill>
                  <a:schemeClr val="tx2">
                    <a:lumMod val="75000"/>
                  </a:schemeClr>
                </a:solidFill>
                <a:cs typeface="Arial"/>
              </a:rPr>
              <a:t>que </a:t>
            </a:r>
            <a:r>
              <a:rPr lang="pt-BR" sz="2400" spc="15" dirty="0">
                <a:solidFill>
                  <a:schemeClr val="tx2">
                    <a:lumMod val="75000"/>
                  </a:schemeClr>
                </a:solidFill>
                <a:cs typeface="Arial"/>
              </a:rPr>
              <a:t>os </a:t>
            </a:r>
            <a:r>
              <a:rPr lang="pt-BR" sz="2400" spc="25" dirty="0">
                <a:solidFill>
                  <a:schemeClr val="tx2">
                    <a:lumMod val="75000"/>
                  </a:schemeClr>
                </a:solidFill>
                <a:cs typeface="Arial"/>
              </a:rPr>
              <a:t>números </a:t>
            </a:r>
            <a:r>
              <a:rPr lang="pt-BR" sz="2400" spc="30" dirty="0">
                <a:solidFill>
                  <a:schemeClr val="tx2">
                    <a:lumMod val="75000"/>
                  </a:schemeClr>
                </a:solidFill>
                <a:cs typeface="Arial"/>
              </a:rPr>
              <a:t>nos </a:t>
            </a:r>
            <a:r>
              <a:rPr lang="pt-BR" sz="2400" spc="390" dirty="0">
                <a:solidFill>
                  <a:schemeClr val="tx2">
                    <a:lumMod val="75000"/>
                  </a:schemeClr>
                </a:solidFill>
                <a:cs typeface="Arial"/>
              </a:rPr>
              <a:t> </a:t>
            </a:r>
            <a:r>
              <a:rPr lang="pt-BR" sz="2400" spc="10" dirty="0">
                <a:solidFill>
                  <a:schemeClr val="tx2">
                    <a:lumMod val="75000"/>
                  </a:schemeClr>
                </a:solidFill>
                <a:cs typeface="Arial"/>
              </a:rPr>
              <a:t>apresentam </a:t>
            </a:r>
            <a:r>
              <a:rPr lang="pt-BR" sz="2400" spc="5" dirty="0">
                <a:solidFill>
                  <a:schemeClr val="tx2">
                    <a:lumMod val="75000"/>
                  </a:schemeClr>
                </a:solidFill>
                <a:cs typeface="Arial"/>
              </a:rPr>
              <a:t>um </a:t>
            </a:r>
            <a:r>
              <a:rPr lang="pt-BR" sz="2400" spc="10" dirty="0">
                <a:solidFill>
                  <a:schemeClr val="tx2">
                    <a:lumMod val="75000"/>
                  </a:schemeClr>
                </a:solidFill>
                <a:cs typeface="Arial"/>
              </a:rPr>
              <a:t>Déficit Orçamentário </a:t>
            </a:r>
            <a:r>
              <a:rPr lang="pt-BR" sz="2400" spc="5" dirty="0">
                <a:solidFill>
                  <a:schemeClr val="tx2">
                    <a:lumMod val="75000"/>
                  </a:schemeClr>
                </a:solidFill>
                <a:cs typeface="Arial"/>
              </a:rPr>
              <a:t>no </a:t>
            </a:r>
            <a:r>
              <a:rPr lang="pt-BR" sz="2400" spc="10" dirty="0">
                <a:solidFill>
                  <a:schemeClr val="tx2">
                    <a:lumMod val="75000"/>
                  </a:schemeClr>
                </a:solidFill>
                <a:cs typeface="Arial"/>
              </a:rPr>
              <a:t>valor </a:t>
            </a:r>
            <a:r>
              <a:rPr lang="pt-BR" sz="2400" spc="5" dirty="0">
                <a:solidFill>
                  <a:schemeClr val="tx2">
                    <a:lumMod val="75000"/>
                  </a:schemeClr>
                </a:solidFill>
                <a:cs typeface="Arial"/>
              </a:rPr>
              <a:t>de </a:t>
            </a:r>
            <a:r>
              <a:rPr lang="pt-BR" sz="2400" spc="10" dirty="0">
                <a:solidFill>
                  <a:schemeClr val="tx2">
                    <a:lumMod val="75000"/>
                  </a:schemeClr>
                </a:solidFill>
                <a:cs typeface="Arial"/>
              </a:rPr>
              <a:t>R$122.710,76 </a:t>
            </a:r>
            <a:r>
              <a:rPr lang="pt-BR" sz="2400" spc="5" dirty="0">
                <a:solidFill>
                  <a:schemeClr val="tx2">
                    <a:lumMod val="75000"/>
                  </a:schemeClr>
                </a:solidFill>
                <a:cs typeface="Arial"/>
              </a:rPr>
              <a:t>já </a:t>
            </a:r>
            <a:r>
              <a:rPr lang="pt-BR" sz="2400" spc="10" dirty="0">
                <a:solidFill>
                  <a:schemeClr val="tx2">
                    <a:lumMod val="75000"/>
                  </a:schemeClr>
                </a:solidFill>
                <a:cs typeface="Arial"/>
              </a:rPr>
              <a:t>que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  <a:cs typeface="Arial"/>
              </a:rPr>
              <a:t>a </a:t>
            </a:r>
            <a:r>
              <a:rPr lang="pt-BR" sz="2400" spc="10" dirty="0">
                <a:solidFill>
                  <a:schemeClr val="tx2">
                    <a:lumMod val="75000"/>
                  </a:schemeClr>
                </a:solidFill>
                <a:cs typeface="Arial"/>
              </a:rPr>
              <a:t>Receita </a:t>
            </a:r>
            <a:r>
              <a:rPr lang="pt-BR" sz="2400" spc="15" dirty="0">
                <a:solidFill>
                  <a:schemeClr val="tx2">
                    <a:lumMod val="75000"/>
                  </a:schemeClr>
                </a:solidFill>
                <a:cs typeface="Arial"/>
              </a:rPr>
              <a:t>Total 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  <a:cs typeface="Arial"/>
              </a:rPr>
              <a:t>Arrecadada acumulou o valor de R$12.095.465,08, enquanto que a Despesa Empenhada  Total acumulou o valor de R$12.218.175,84</a:t>
            </a:r>
            <a:endParaRPr lang="pt-BR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137867"/>
              </p:ext>
            </p:extLst>
          </p:nvPr>
        </p:nvGraphicFramePr>
        <p:xfrm>
          <a:off x="467544" y="2348880"/>
          <a:ext cx="8136904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CORRENTES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CAPITAL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rgbClr val="002060"/>
                          </a:solidFill>
                        </a:rPr>
                        <a:t>Receitas</a:t>
                      </a:r>
                      <a:r>
                        <a:rPr lang="pt-BR" sz="1600" b="1" baseline="0" dirty="0" smtClean="0">
                          <a:solidFill>
                            <a:srgbClr val="002060"/>
                          </a:solidFill>
                        </a:rPr>
                        <a:t> Realizadas</a:t>
                      </a:r>
                      <a:endParaRPr lang="pt-BR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10.976.314,87</a:t>
                      </a: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1.119.150,21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600" b="1" i="1" dirty="0">
                          <a:latin typeface="Arial"/>
                          <a:cs typeface="Arial"/>
                        </a:rPr>
                        <a:t>12.095.465,08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rgbClr val="002060"/>
                          </a:solidFill>
                        </a:rPr>
                        <a:t>Despesas</a:t>
                      </a:r>
                      <a:r>
                        <a:rPr lang="pt-BR" sz="1600" b="1" baseline="0" dirty="0" smtClean="0">
                          <a:solidFill>
                            <a:srgbClr val="002060"/>
                          </a:solidFill>
                        </a:rPr>
                        <a:t> Liquidadas</a:t>
                      </a:r>
                      <a:endParaRPr lang="pt-BR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10.189.592,42</a:t>
                      </a: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2.028.583,42</a:t>
                      </a: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600" b="1" i="1" dirty="0">
                          <a:latin typeface="Arial"/>
                          <a:cs typeface="Arial"/>
                        </a:rPr>
                        <a:t>12.218.175,84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rgbClr val="002060"/>
                          </a:solidFill>
                        </a:rPr>
                        <a:t>Situaçã</a:t>
                      </a:r>
                      <a:r>
                        <a:rPr lang="pt-BR" sz="1600" b="1" baseline="0" dirty="0" smtClean="0">
                          <a:solidFill>
                            <a:srgbClr val="002060"/>
                          </a:solidFill>
                        </a:rPr>
                        <a:t>o Orçamentária</a:t>
                      </a:r>
                      <a:endParaRPr lang="pt-BR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rgbClr val="002060"/>
                          </a:solidFill>
                        </a:rPr>
                        <a:t>Déficit Orçamentário </a:t>
                      </a:r>
                      <a:r>
                        <a:rPr lang="pt-BR" sz="1800" b="1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pt-BR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i="1" dirty="0" smtClean="0">
                          <a:latin typeface="Arial"/>
                          <a:cs typeface="Arial"/>
                        </a:rPr>
                        <a:t>122.710,76</a:t>
                      </a:r>
                      <a:endParaRPr lang="pt-BR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85728"/>
            <a:ext cx="813690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COMPARATIVO</a:t>
            </a:r>
            <a:r>
              <a:rPr lang="pt-B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Receitas </a:t>
            </a:r>
            <a:r>
              <a:rPr lang="pt-B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- Acumulado</a:t>
            </a:r>
          </a:p>
          <a:p>
            <a:pPr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ject 4"/>
          <p:cNvSpPr/>
          <p:nvPr/>
        </p:nvSpPr>
        <p:spPr>
          <a:xfrm>
            <a:off x="395536" y="2116998"/>
            <a:ext cx="8280920" cy="42643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22172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688" y="764704"/>
            <a:ext cx="86788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TRANSPARÊNCIA:</a:t>
            </a:r>
          </a:p>
          <a:p>
            <a:pPr algn="ctr"/>
            <a:r>
              <a:rPr lang="pt-BR" sz="2800" dirty="0" smtClean="0">
                <a:solidFill>
                  <a:srgbClr val="002060"/>
                </a:solidFill>
              </a:rPr>
              <a:t>“</a:t>
            </a:r>
            <a:r>
              <a:rPr lang="pt-BR" sz="2800" dirty="0">
                <a:solidFill>
                  <a:srgbClr val="002060"/>
                </a:solidFill>
              </a:rPr>
              <a:t>Tornar público tudo o que é público</a:t>
            </a:r>
            <a:r>
              <a:rPr lang="pt-BR" sz="2800" dirty="0" smtClean="0">
                <a:solidFill>
                  <a:srgbClr val="002060"/>
                </a:solidFill>
              </a:rPr>
              <a:t>”</a:t>
            </a:r>
          </a:p>
          <a:p>
            <a:pPr algn="ctr"/>
            <a:endParaRPr lang="pt-BR" sz="2800" b="1" dirty="0" smtClean="0">
              <a:solidFill>
                <a:srgbClr val="002060"/>
              </a:solidFill>
            </a:endParaRPr>
          </a:p>
          <a:p>
            <a:pPr algn="ctr"/>
            <a:endParaRPr lang="pt-BR" sz="2800" b="1" dirty="0" smtClean="0">
              <a:solidFill>
                <a:srgbClr val="002060"/>
              </a:solidFill>
            </a:endParaRPr>
          </a:p>
          <a:p>
            <a:pPr algn="ctr"/>
            <a:r>
              <a:rPr lang="pt-BR" sz="2800" b="1" dirty="0" smtClean="0">
                <a:solidFill>
                  <a:srgbClr val="002060"/>
                </a:solidFill>
              </a:rPr>
              <a:t>A Lei de Responsabilidade Fiscal </a:t>
            </a:r>
            <a:r>
              <a:rPr lang="pt-BR" sz="2800" b="1" dirty="0">
                <a:solidFill>
                  <a:srgbClr val="002060"/>
                </a:solidFill>
              </a:rPr>
              <a:t>estabelece: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rgbClr val="002060"/>
                </a:solidFill>
              </a:rPr>
              <a:t>Amplo </a:t>
            </a:r>
            <a:r>
              <a:rPr lang="pt-BR" sz="2800" dirty="0">
                <a:solidFill>
                  <a:srgbClr val="002060"/>
                </a:solidFill>
              </a:rPr>
              <a:t>acesso público, inclusive por meio eletrônico: PPA, LDO, LOA, Prestações de Contas e Relatórios da LRF, entre </a:t>
            </a:r>
            <a:r>
              <a:rPr lang="pt-BR" sz="2800" dirty="0" smtClean="0">
                <a:solidFill>
                  <a:srgbClr val="002060"/>
                </a:solidFill>
              </a:rPr>
              <a:t>outros</a:t>
            </a:r>
            <a:r>
              <a:rPr lang="pt-BR" sz="2800" dirty="0">
                <a:solidFill>
                  <a:srgbClr val="002060"/>
                </a:solidFill>
              </a:rPr>
              <a:t>;</a:t>
            </a:r>
            <a:endParaRPr lang="pt-BR" sz="2800" dirty="0" smtClean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rgbClr val="002060"/>
                </a:solidFill>
              </a:rPr>
              <a:t>Audiências públicas;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rgbClr val="002060"/>
                </a:solidFill>
              </a:rPr>
              <a:t>Acompanhamento </a:t>
            </a:r>
            <a:r>
              <a:rPr lang="pt-BR" sz="2800" dirty="0">
                <a:solidFill>
                  <a:srgbClr val="002060"/>
                </a:solidFill>
              </a:rPr>
              <a:t>das </a:t>
            </a:r>
            <a:r>
              <a:rPr lang="pt-BR" sz="2800" dirty="0" smtClean="0">
                <a:solidFill>
                  <a:srgbClr val="002060"/>
                </a:solidFill>
              </a:rPr>
              <a:t>Metas;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rgbClr val="002060"/>
                </a:solidFill>
              </a:rPr>
              <a:t>Participação </a:t>
            </a:r>
            <a:r>
              <a:rPr lang="pt-BR" sz="2800" dirty="0">
                <a:solidFill>
                  <a:srgbClr val="002060"/>
                </a:solidFill>
              </a:rPr>
              <a:t>popular no processo orçamentário</a:t>
            </a:r>
            <a:r>
              <a:rPr lang="pt-BR" sz="2800" dirty="0" smtClean="0">
                <a:solidFill>
                  <a:srgbClr val="002060"/>
                </a:solidFill>
              </a:rPr>
              <a:t>.</a:t>
            </a:r>
            <a:endParaRPr lang="pt-BR" sz="2800" dirty="0">
              <a:solidFill>
                <a:srgbClr val="002060"/>
              </a:solidFill>
            </a:endParaRPr>
          </a:p>
        </p:txBody>
      </p:sp>
      <p:pic>
        <p:nvPicPr>
          <p:cNvPr id="3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85728"/>
            <a:ext cx="813690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COMPARATIVO</a:t>
            </a:r>
            <a:r>
              <a:rPr lang="pt-B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Receitas </a:t>
            </a:r>
            <a:r>
              <a:rPr lang="pt-B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- Acumulado</a:t>
            </a:r>
          </a:p>
          <a:p>
            <a:pPr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dirty="0" smtClean="0">
              <a:latin typeface="Arial"/>
              <a:cs typeface="Arial"/>
            </a:endParaRPr>
          </a:p>
          <a:p>
            <a:pPr algn="just"/>
            <a:endParaRPr lang="pt-BR" dirty="0">
              <a:latin typeface="Arial"/>
              <a:cs typeface="Arial"/>
            </a:endParaRPr>
          </a:p>
          <a:p>
            <a:pPr algn="just"/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cs typeface="Arial"/>
              </a:rPr>
              <a:t>Fazendo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  <a:cs typeface="Arial"/>
              </a:rPr>
              <a:t>outra análise entre a Receita Arrecadada e a Despesa Liquidada até o  mês de Agosto de 2020, podemos perceber que os números nos apresentam um  Superávit Orçamentário no valor de R$1.713.931,68 já que a Receita Total Arrecadada  acumulou o valor de R$12.095.465,08, enquanto que a Despesa Liquidada Total  acumulou o valor de R$10.381.533,40</a:t>
            </a:r>
            <a:endParaRPr lang="pt-BR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116998"/>
            <a:ext cx="8136904" cy="138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2798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85728"/>
            <a:ext cx="81369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COMPARATIVO</a:t>
            </a:r>
            <a:r>
              <a:rPr lang="pt-B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Receitas </a:t>
            </a:r>
            <a:r>
              <a:rPr lang="pt-B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- Acumulado</a:t>
            </a:r>
          </a:p>
          <a:p>
            <a:pPr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dirty="0" smtClean="0">
              <a:latin typeface="Arial"/>
              <a:cs typeface="Arial"/>
            </a:endParaRPr>
          </a:p>
          <a:p>
            <a:pPr algn="just"/>
            <a:endParaRPr lang="pt-BR" dirty="0">
              <a:latin typeface="Arial"/>
              <a:cs typeface="Arial"/>
            </a:endParaRPr>
          </a:p>
        </p:txBody>
      </p:sp>
      <p:pic>
        <p:nvPicPr>
          <p:cNvPr id="3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4"/>
          <p:cNvSpPr/>
          <p:nvPr/>
        </p:nvSpPr>
        <p:spPr>
          <a:xfrm>
            <a:off x="251520" y="1934967"/>
            <a:ext cx="8568952" cy="4580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845638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9712" y="260648"/>
            <a:ext cx="5040560" cy="631309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33729" y="188640"/>
            <a:ext cx="87325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APLICAÇÃO NO ENSINO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554488"/>
              </p:ext>
            </p:extLst>
          </p:nvPr>
        </p:nvGraphicFramePr>
        <p:xfrm>
          <a:off x="773714" y="1124741"/>
          <a:ext cx="7452555" cy="524218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806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6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2060"/>
                          </a:solidFill>
                        </a:rPr>
                        <a:t>ESPECIFICAÇÃO</a:t>
                      </a:r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2060"/>
                          </a:solidFill>
                        </a:rPr>
                        <a:t>VALORES</a:t>
                      </a:r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Total</a:t>
                      </a:r>
                      <a:r>
                        <a:rPr lang="pt-BR" baseline="0" dirty="0" smtClean="0">
                          <a:solidFill>
                            <a:srgbClr val="002060"/>
                          </a:solidFill>
                        </a:rPr>
                        <a:t> das Receitas de Impostos e Transferências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8.533.365,77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002060"/>
                          </a:solidFill>
                        </a:rPr>
                        <a:t>Total</a:t>
                      </a:r>
                      <a:r>
                        <a:rPr lang="pt-BR" b="1" baseline="0" dirty="0" smtClean="0">
                          <a:solidFill>
                            <a:srgbClr val="002060"/>
                          </a:solidFill>
                        </a:rPr>
                        <a:t> das Despesas com Educação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 smtClean="0">
                          <a:solidFill>
                            <a:schemeClr val="tx2"/>
                          </a:solidFill>
                        </a:rPr>
                        <a:t>2.333.934,25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Ensino</a:t>
                      </a:r>
                      <a:r>
                        <a:rPr lang="pt-BR" baseline="0" dirty="0" smtClean="0">
                          <a:solidFill>
                            <a:srgbClr val="002060"/>
                          </a:solidFill>
                        </a:rPr>
                        <a:t> Fundamental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1.409.911,39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Educação Infantil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924.911,39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Perda com o FUNDEB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-296.108,30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002060"/>
                          </a:solidFill>
                        </a:rPr>
                        <a:t>Total</a:t>
                      </a:r>
                      <a:r>
                        <a:rPr lang="pt-BR" b="1" baseline="0" dirty="0" smtClean="0">
                          <a:solidFill>
                            <a:srgbClr val="002060"/>
                          </a:solidFill>
                        </a:rPr>
                        <a:t> das Deduções</a:t>
                      </a:r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214.630,83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Ganho com o FUNDEB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0,00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Outras</a:t>
                      </a:r>
                      <a:r>
                        <a:rPr lang="pt-BR" baseline="0" dirty="0" smtClean="0">
                          <a:solidFill>
                            <a:srgbClr val="002060"/>
                          </a:solidFill>
                        </a:rPr>
                        <a:t> Despesas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214.630,83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Valor mínimo</a:t>
                      </a:r>
                      <a:r>
                        <a:rPr lang="pt-BR" baseline="0" dirty="0" smtClean="0">
                          <a:solidFill>
                            <a:srgbClr val="002060"/>
                          </a:solidFill>
                        </a:rPr>
                        <a:t> a ser aplicado em Educação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2.133.341,44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r>
                        <a:rPr lang="pt-BR" b="1" baseline="0" dirty="0" smtClean="0">
                          <a:solidFill>
                            <a:srgbClr val="FF0000"/>
                          </a:solidFill>
                        </a:rPr>
                        <a:t> de Gastos para efeito de Cálculo (B - C)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2.630.042,55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 % gasto em Educação (% de D em relação ao A)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30,82%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Valor aplicado a maior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496.701,11</a:t>
                      </a:r>
                      <a:endParaRPr lang="pt-B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Percentual aplicado a maior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5,82%</a:t>
                      </a:r>
                      <a:endParaRPr lang="pt-B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1339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CUMPRIMENTO DO</a:t>
            </a:r>
            <a:b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ÍNDICE LEGAL</a:t>
            </a:r>
            <a:b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dirty="0"/>
          </a:p>
        </p:txBody>
      </p:sp>
      <p:pic>
        <p:nvPicPr>
          <p:cNvPr id="4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6"/>
          <p:cNvSpPr>
            <a:spLocks noGrp="1"/>
          </p:cNvSpPr>
          <p:nvPr>
            <p:ph idx="1"/>
          </p:nvPr>
        </p:nvSpPr>
        <p:spPr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282944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315598" y="548680"/>
            <a:ext cx="815267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pt-BR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CUMPRIMENTO </a:t>
            </a:r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</a:p>
          <a:p>
            <a:pPr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ÍNDICE </a:t>
            </a:r>
            <a:r>
              <a:rPr lang="pt-BR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</a:t>
            </a:r>
          </a:p>
          <a:p>
            <a:pPr algn="ctr"/>
            <a:endParaRPr lang="pt-BR" sz="1600" b="1" dirty="0" smtClean="0">
              <a:solidFill>
                <a:srgbClr val="002060"/>
              </a:solidFill>
            </a:endParaRPr>
          </a:p>
          <a:p>
            <a:pPr algn="ctr"/>
            <a:endParaRPr lang="pt-BR" sz="1600" b="1" dirty="0">
              <a:solidFill>
                <a:srgbClr val="002060"/>
              </a:solidFill>
            </a:endParaRPr>
          </a:p>
          <a:p>
            <a:pPr algn="ctr"/>
            <a:endParaRPr lang="pt-BR" sz="1600" b="1" dirty="0" smtClean="0">
              <a:solidFill>
                <a:srgbClr val="002060"/>
              </a:solidFill>
            </a:endParaRPr>
          </a:p>
          <a:p>
            <a:pPr algn="just"/>
            <a:r>
              <a:rPr lang="pt-BR" sz="2800" dirty="0" smtClean="0">
                <a:solidFill>
                  <a:srgbClr val="002060"/>
                </a:solidFill>
              </a:rPr>
              <a:t>	O </a:t>
            </a:r>
            <a:r>
              <a:rPr lang="pt-BR" sz="2800" dirty="0">
                <a:solidFill>
                  <a:srgbClr val="002060"/>
                </a:solidFill>
              </a:rPr>
              <a:t>artigo 212 da Constituição Federal define a obrigatoriedade da aplicação mínima de 25% da Receita Resultante de Impostos, na manutenção e desenvolvimento do ensino. O quadro anterior demonstra que ao final do período analisado a aplicação em educação foi de </a:t>
            </a:r>
            <a:r>
              <a:rPr lang="pt-BR" sz="2800" dirty="0" smtClean="0">
                <a:solidFill>
                  <a:srgbClr val="002060"/>
                </a:solidFill>
              </a:rPr>
              <a:t>30,82%, </a:t>
            </a:r>
            <a:r>
              <a:rPr lang="pt-BR" sz="2800" dirty="0">
                <a:solidFill>
                  <a:srgbClr val="002060"/>
                </a:solidFill>
              </a:rPr>
              <a:t>evidenciando que </a:t>
            </a:r>
            <a:r>
              <a:rPr lang="pt-BR" sz="2800" b="1" dirty="0" smtClean="0">
                <a:solidFill>
                  <a:srgbClr val="002060"/>
                </a:solidFill>
              </a:rPr>
              <a:t>foi cumprido </a:t>
            </a:r>
            <a:r>
              <a:rPr lang="pt-BR" sz="2800" dirty="0" smtClean="0">
                <a:solidFill>
                  <a:srgbClr val="002060"/>
                </a:solidFill>
              </a:rPr>
              <a:t>o </a:t>
            </a:r>
            <a:r>
              <a:rPr lang="pt-BR" sz="2800" dirty="0">
                <a:solidFill>
                  <a:srgbClr val="002060"/>
                </a:solidFill>
              </a:rPr>
              <a:t>referido dispositivo legal.</a:t>
            </a:r>
          </a:p>
        </p:txBody>
      </p:sp>
    </p:spTree>
    <p:extLst>
      <p:ext uri="{BB962C8B-B14F-4D97-AF65-F5344CB8AC3E}">
        <p14:creationId xmlns:p14="http://schemas.microsoft.com/office/powerpoint/2010/main" val="3908437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504" y="548680"/>
            <a:ext cx="871543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FUNDEB </a:t>
            </a:r>
            <a:r>
              <a:rPr lang="pt-BR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MAGISTÉRIO</a:t>
            </a:r>
          </a:p>
          <a:p>
            <a:r>
              <a:rPr lang="pt-BR" sz="2800" i="1" dirty="0"/>
              <a:t> </a:t>
            </a:r>
            <a:endParaRPr lang="pt-B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/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2800" dirty="0">
                <a:solidFill>
                  <a:schemeClr val="tx2">
                    <a:lumMod val="75000"/>
                  </a:schemeClr>
                </a:solidFill>
                <a:cs typeface="Arial"/>
              </a:rPr>
              <a:t>Verifica-se ainda no Demonstrativo da </a:t>
            </a:r>
            <a:r>
              <a:rPr lang="pt-BR" sz="2800" dirty="0" smtClean="0">
                <a:solidFill>
                  <a:schemeClr val="tx2">
                    <a:lumMod val="75000"/>
                  </a:schemeClr>
                </a:solidFill>
                <a:cs typeface="Arial"/>
              </a:rPr>
              <a:t>Aplicação </a:t>
            </a:r>
            <a:r>
              <a:rPr lang="pt-BR" sz="2800" dirty="0">
                <a:solidFill>
                  <a:schemeClr val="tx2">
                    <a:lumMod val="75000"/>
                  </a:schemeClr>
                </a:solidFill>
                <a:cs typeface="Arial"/>
              </a:rPr>
              <a:t>dos Recursos do FUNDEB, que o  </a:t>
            </a:r>
            <a:r>
              <a:rPr lang="pt-BR" sz="2800" spc="20" dirty="0">
                <a:solidFill>
                  <a:schemeClr val="tx2">
                    <a:lumMod val="75000"/>
                  </a:schemeClr>
                </a:solidFill>
                <a:cs typeface="Arial"/>
              </a:rPr>
              <a:t>município aplicou </a:t>
            </a:r>
            <a:r>
              <a:rPr lang="pt-BR" sz="2800" spc="10" dirty="0">
                <a:solidFill>
                  <a:schemeClr val="tx2">
                    <a:lumMod val="75000"/>
                  </a:schemeClr>
                </a:solidFill>
                <a:cs typeface="Arial"/>
              </a:rPr>
              <a:t>R$ </a:t>
            </a:r>
            <a:r>
              <a:rPr lang="pt-BR" sz="2800" spc="20" dirty="0">
                <a:solidFill>
                  <a:schemeClr val="tx2">
                    <a:lumMod val="75000"/>
                  </a:schemeClr>
                </a:solidFill>
                <a:cs typeface="Arial"/>
              </a:rPr>
              <a:t>1.146.315,89, equivalente </a:t>
            </a:r>
            <a:r>
              <a:rPr lang="pt-BR" sz="2800" dirty="0">
                <a:solidFill>
                  <a:schemeClr val="tx2">
                    <a:lumMod val="75000"/>
                  </a:schemeClr>
                </a:solidFill>
                <a:cs typeface="Arial"/>
              </a:rPr>
              <a:t>a </a:t>
            </a:r>
            <a:r>
              <a:rPr lang="pt-BR" sz="2800" spc="20" dirty="0">
                <a:solidFill>
                  <a:schemeClr val="tx2">
                    <a:lumMod val="75000"/>
                  </a:schemeClr>
                </a:solidFill>
                <a:cs typeface="Arial"/>
              </a:rPr>
              <a:t>90,68% </a:t>
            </a:r>
            <a:r>
              <a:rPr lang="pt-BR" sz="2800" spc="10" dirty="0">
                <a:solidFill>
                  <a:schemeClr val="tx2">
                    <a:lumMod val="75000"/>
                  </a:schemeClr>
                </a:solidFill>
                <a:cs typeface="Arial"/>
              </a:rPr>
              <a:t>da </a:t>
            </a:r>
            <a:r>
              <a:rPr lang="pt-BR" sz="2800" spc="20" dirty="0">
                <a:solidFill>
                  <a:schemeClr val="tx2">
                    <a:lumMod val="75000"/>
                  </a:schemeClr>
                </a:solidFill>
                <a:cs typeface="Arial"/>
              </a:rPr>
              <a:t>receita </a:t>
            </a:r>
            <a:r>
              <a:rPr lang="pt-BR" sz="2800" spc="10" dirty="0">
                <a:solidFill>
                  <a:schemeClr val="tx2">
                    <a:lumMod val="75000"/>
                  </a:schemeClr>
                </a:solidFill>
                <a:cs typeface="Arial"/>
              </a:rPr>
              <a:t>do </a:t>
            </a:r>
            <a:r>
              <a:rPr lang="pt-BR" sz="2800" spc="20" dirty="0">
                <a:solidFill>
                  <a:schemeClr val="tx2">
                    <a:lumMod val="75000"/>
                  </a:schemeClr>
                </a:solidFill>
                <a:cs typeface="Arial"/>
              </a:rPr>
              <a:t>FUNDEB </a:t>
            </a:r>
            <a:r>
              <a:rPr lang="pt-BR" sz="2800" spc="25" dirty="0">
                <a:solidFill>
                  <a:schemeClr val="tx2">
                    <a:lumMod val="75000"/>
                  </a:schemeClr>
                </a:solidFill>
                <a:cs typeface="Arial"/>
              </a:rPr>
              <a:t>na  </a:t>
            </a:r>
            <a:r>
              <a:rPr lang="pt-BR" sz="2800" dirty="0">
                <a:solidFill>
                  <a:schemeClr val="tx2">
                    <a:lumMod val="75000"/>
                  </a:schemeClr>
                </a:solidFill>
                <a:cs typeface="Arial"/>
              </a:rPr>
              <a:t>remuneração dos professores do ensino fundamental e profissionais em efetivo </a:t>
            </a:r>
            <a:r>
              <a:rPr lang="pt-BR" sz="2800" spc="5" dirty="0">
                <a:solidFill>
                  <a:schemeClr val="tx2">
                    <a:lumMod val="75000"/>
                  </a:schemeClr>
                </a:solidFill>
                <a:cs typeface="Arial"/>
              </a:rPr>
              <a:t>exercício  </a:t>
            </a:r>
            <a:r>
              <a:rPr lang="pt-BR" sz="2800" dirty="0">
                <a:solidFill>
                  <a:schemeClr val="tx2">
                    <a:lumMod val="75000"/>
                  </a:schemeClr>
                </a:solidFill>
                <a:cs typeface="Arial"/>
              </a:rPr>
              <a:t>no</a:t>
            </a:r>
            <a:r>
              <a:rPr lang="pt-BR" sz="2800" spc="-5" dirty="0">
                <a:solidFill>
                  <a:schemeClr val="tx2">
                    <a:lumMod val="75000"/>
                  </a:schemeClr>
                </a:solidFill>
                <a:cs typeface="Arial"/>
              </a:rPr>
              <a:t> </a:t>
            </a:r>
            <a:r>
              <a:rPr lang="pt-BR" sz="2800" dirty="0" smtClean="0">
                <a:solidFill>
                  <a:schemeClr val="tx2">
                    <a:lumMod val="75000"/>
                  </a:schemeClr>
                </a:solidFill>
                <a:cs typeface="Arial"/>
              </a:rPr>
              <a:t>magistério. E</a:t>
            </a:r>
            <a:r>
              <a:rPr lang="pt-BR" sz="2800" dirty="0" smtClean="0">
                <a:solidFill>
                  <a:schemeClr val="tx2">
                    <a:lumMod val="75000"/>
                  </a:schemeClr>
                </a:solidFill>
              </a:rPr>
              <a:t>videnciando </a:t>
            </a:r>
            <a:r>
              <a:rPr lang="pt-BR" sz="2800" dirty="0">
                <a:solidFill>
                  <a:schemeClr val="tx2">
                    <a:lumMod val="75000"/>
                  </a:schemeClr>
                </a:solidFill>
              </a:rPr>
              <a:t>que o município </a:t>
            </a: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</a:rPr>
              <a:t>cumpriu</a:t>
            </a:r>
            <a:r>
              <a:rPr lang="pt-BR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800" dirty="0">
                <a:solidFill>
                  <a:schemeClr val="tx2">
                    <a:lumMod val="75000"/>
                  </a:schemeClr>
                </a:solidFill>
              </a:rPr>
              <a:t>o disposto no artigo 60, </a:t>
            </a:r>
            <a:r>
              <a:rPr lang="pt-BR" sz="2800" dirty="0" smtClean="0">
                <a:solidFill>
                  <a:schemeClr val="tx2">
                    <a:lumMod val="75000"/>
                  </a:schemeClr>
                </a:solidFill>
              </a:rPr>
              <a:t>§5º</a:t>
            </a:r>
            <a:r>
              <a:rPr lang="pt-BR" sz="2800" dirty="0">
                <a:solidFill>
                  <a:schemeClr val="tx2">
                    <a:lumMod val="75000"/>
                  </a:schemeClr>
                </a:solidFill>
              </a:rPr>
              <a:t>, do ADCT - Ato das Disposições Constitucionais Transitórias, na forma da Emenda Constitucional nº. 53, de 06 de dezembro de 2006.</a:t>
            </a:r>
          </a:p>
        </p:txBody>
      </p:sp>
      <p:pic>
        <p:nvPicPr>
          <p:cNvPr id="3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27573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504" y="548680"/>
            <a:ext cx="871543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FUNDEB </a:t>
            </a:r>
            <a:r>
              <a:rPr lang="pt-BR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MAGISTÉRIO</a:t>
            </a:r>
          </a:p>
          <a:p>
            <a:r>
              <a:rPr lang="pt-BR" sz="2800" i="1" dirty="0"/>
              <a:t> </a:t>
            </a:r>
            <a:endParaRPr lang="pt-B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pt-B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ject 7"/>
          <p:cNvSpPr/>
          <p:nvPr/>
        </p:nvSpPr>
        <p:spPr>
          <a:xfrm>
            <a:off x="467544" y="2060848"/>
            <a:ext cx="8064896" cy="43924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586749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9712" y="260648"/>
            <a:ext cx="5040560" cy="631309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323528" y="764704"/>
            <a:ext cx="8542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APLICAÇÃO NA SAÚDE</a:t>
            </a:r>
            <a:endParaRPr lang="pt-BR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116" y="1772816"/>
            <a:ext cx="8542726" cy="2568675"/>
          </a:xfrm>
          <a:prstGeom prst="rect">
            <a:avLst/>
          </a:prstGeom>
        </p:spPr>
      </p:pic>
      <p:sp>
        <p:nvSpPr>
          <p:cNvPr id="11" name="object 5"/>
          <p:cNvSpPr txBox="1"/>
          <p:nvPr/>
        </p:nvSpPr>
        <p:spPr>
          <a:xfrm>
            <a:off x="335004" y="4530469"/>
            <a:ext cx="6840760" cy="260328"/>
          </a:xfrm>
          <a:prstGeom prst="rect">
            <a:avLst/>
          </a:prstGeom>
          <a:ln w="9512">
            <a:solidFill>
              <a:srgbClr val="000000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10"/>
              </a:spcBef>
            </a:pPr>
            <a:r>
              <a:rPr sz="800" b="1" dirty="0">
                <a:latin typeface="Arial"/>
                <a:cs typeface="Arial"/>
              </a:rPr>
              <a:t>PERCENTUAL DA RECEITA DE IMPOSTOS E TRANSFERÊNCIAS CONSTITUCIONAIS E</a:t>
            </a:r>
            <a:r>
              <a:rPr sz="800" b="1" spc="-9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LEGAIS</a:t>
            </a:r>
            <a:endParaRPr sz="800" dirty="0">
              <a:latin typeface="Arial"/>
              <a:cs typeface="Arial"/>
            </a:endParaRPr>
          </a:p>
          <a:p>
            <a:pPr marL="17145" marR="114300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APLICADO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EM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ASPS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(XVI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/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III)*100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(mínimo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de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15%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conforme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LC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n°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141/2012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ou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%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da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Lei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Orgânica  Municipal)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2" name="object 4"/>
          <p:cNvSpPr/>
          <p:nvPr/>
        </p:nvSpPr>
        <p:spPr>
          <a:xfrm>
            <a:off x="7443875" y="4460290"/>
            <a:ext cx="1221105" cy="400685"/>
          </a:xfrm>
          <a:custGeom>
            <a:avLst/>
            <a:gdLst/>
            <a:ahLst/>
            <a:cxnLst/>
            <a:rect l="l" t="t" r="r" b="b"/>
            <a:pathLst>
              <a:path w="1221104" h="400685">
                <a:moveTo>
                  <a:pt x="0" y="0"/>
                </a:moveTo>
                <a:lnTo>
                  <a:pt x="1220889" y="0"/>
                </a:lnTo>
                <a:lnTo>
                  <a:pt x="1220889" y="400278"/>
                </a:lnTo>
                <a:lnTo>
                  <a:pt x="0" y="400278"/>
                </a:lnTo>
                <a:lnTo>
                  <a:pt x="0" y="0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/>
          <a:lstStyle/>
          <a:p>
            <a:r>
              <a:rPr lang="pt-BR" dirty="0" smtClean="0"/>
              <a:t>     16,97%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717783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CUMPRIMENTO DO</a:t>
            </a:r>
            <a:b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ÍNDICE LEGAL</a:t>
            </a:r>
            <a:r>
              <a:rPr lang="pt-BR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7"/>
          <p:cNvSpPr/>
          <p:nvPr/>
        </p:nvSpPr>
        <p:spPr>
          <a:xfrm>
            <a:off x="683568" y="1847656"/>
            <a:ext cx="7776864" cy="4278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9850533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315598" y="285727"/>
            <a:ext cx="8152671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DO </a:t>
            </a:r>
            <a:r>
              <a:rPr lang="pt-BR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CUMPRIMENTO </a:t>
            </a:r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</a:p>
          <a:p>
            <a:pPr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ÍNDICE LEGAL</a:t>
            </a:r>
            <a:endParaRPr lang="pt-BR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sz="2800" dirty="0">
              <a:solidFill>
                <a:srgbClr val="002060"/>
              </a:solidFill>
            </a:endParaRPr>
          </a:p>
          <a:p>
            <a:pPr algn="just"/>
            <a:r>
              <a:rPr lang="pt-BR" sz="2800" dirty="0" smtClean="0">
                <a:solidFill>
                  <a:srgbClr val="002060"/>
                </a:solidFill>
              </a:rPr>
              <a:t>	De </a:t>
            </a:r>
            <a:r>
              <a:rPr lang="pt-BR" sz="2800" dirty="0">
                <a:solidFill>
                  <a:srgbClr val="002060"/>
                </a:solidFill>
              </a:rPr>
              <a:t>acordo com o artigo 198 da Constituição Federal, combinado com o disposto no </a:t>
            </a:r>
            <a:r>
              <a:rPr lang="pt-BR" sz="2800" dirty="0" smtClean="0">
                <a:solidFill>
                  <a:srgbClr val="002060"/>
                </a:solidFill>
              </a:rPr>
              <a:t>§1º </a:t>
            </a:r>
            <a:r>
              <a:rPr lang="pt-BR" sz="2800" dirty="0">
                <a:solidFill>
                  <a:srgbClr val="002060"/>
                </a:solidFill>
              </a:rPr>
              <a:t>do artigo 77, do Ato das Disposições Constitucionais Transitórias - ADCT, os municípios devem aplicar em ações básicas de Saúde, no mínimo </a:t>
            </a:r>
            <a:r>
              <a:rPr lang="pt-BR" sz="2800" dirty="0" smtClean="0">
                <a:solidFill>
                  <a:srgbClr val="002060"/>
                </a:solidFill>
              </a:rPr>
              <a:t>15% </a:t>
            </a:r>
            <a:r>
              <a:rPr lang="pt-BR" sz="2800" dirty="0">
                <a:solidFill>
                  <a:srgbClr val="002060"/>
                </a:solidFill>
              </a:rPr>
              <a:t>das suas Receitas Provenientes de Impostos. O quadro acima demonstra uma aplicação de </a:t>
            </a:r>
            <a:r>
              <a:rPr lang="pt-BR" sz="2800" b="1" dirty="0" smtClean="0">
                <a:solidFill>
                  <a:srgbClr val="002060"/>
                </a:solidFill>
              </a:rPr>
              <a:t>16,97%</a:t>
            </a:r>
            <a:r>
              <a:rPr lang="pt-BR" sz="2800" dirty="0" smtClean="0">
                <a:solidFill>
                  <a:srgbClr val="002060"/>
                </a:solidFill>
              </a:rPr>
              <a:t>, </a:t>
            </a:r>
            <a:r>
              <a:rPr lang="pt-BR" sz="2800" dirty="0">
                <a:solidFill>
                  <a:srgbClr val="002060"/>
                </a:solidFill>
              </a:rPr>
              <a:t>evidenciando </a:t>
            </a:r>
            <a:r>
              <a:rPr lang="pt-BR" sz="2800" smtClean="0">
                <a:solidFill>
                  <a:srgbClr val="002060"/>
                </a:solidFill>
              </a:rPr>
              <a:t>o </a:t>
            </a:r>
            <a:r>
              <a:rPr lang="pt-BR" sz="2800" smtClean="0">
                <a:solidFill>
                  <a:srgbClr val="002060"/>
                </a:solidFill>
              </a:rPr>
              <a:t>cumprimento </a:t>
            </a:r>
            <a:r>
              <a:rPr lang="pt-BR" sz="2800" dirty="0">
                <a:solidFill>
                  <a:srgbClr val="002060"/>
                </a:solidFill>
              </a:rPr>
              <a:t>da </a:t>
            </a:r>
            <a:r>
              <a:rPr lang="pt-BR" sz="2800" dirty="0" smtClean="0">
                <a:solidFill>
                  <a:srgbClr val="002060"/>
                </a:solidFill>
              </a:rPr>
              <a:t>legislação, que foi 1,97% acima </a:t>
            </a:r>
            <a:r>
              <a:rPr lang="pt-BR" sz="2800" dirty="0">
                <a:solidFill>
                  <a:srgbClr val="002060"/>
                </a:solidFill>
              </a:rPr>
              <a:t>do valor mínimo exigido</a:t>
            </a:r>
            <a:r>
              <a:rPr lang="pt-BR" sz="2800" dirty="0" smtClean="0">
                <a:solidFill>
                  <a:srgbClr val="002060"/>
                </a:solidFill>
              </a:rPr>
              <a:t>.</a:t>
            </a:r>
            <a:endParaRPr lang="pt-BR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6637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611560" y="476672"/>
            <a:ext cx="792961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/>
            <a: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</a:t>
            </a:r>
            <a:r>
              <a:rPr lang="pt-BR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COMPLEMENTAR 101/2000 - LRF</a:t>
            </a:r>
            <a:endParaRPr lang="pt-BR" sz="4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sz="2800" dirty="0">
              <a:solidFill>
                <a:srgbClr val="002060"/>
              </a:solidFill>
            </a:endParaRPr>
          </a:p>
          <a:p>
            <a:pPr algn="just"/>
            <a:r>
              <a:rPr lang="pt-BR" sz="2800" dirty="0" smtClean="0">
                <a:solidFill>
                  <a:srgbClr val="002060"/>
                </a:solidFill>
              </a:rPr>
              <a:t>Parágrafo </a:t>
            </a:r>
            <a:r>
              <a:rPr lang="pt-BR" sz="2800" dirty="0">
                <a:solidFill>
                  <a:srgbClr val="002060"/>
                </a:solidFill>
              </a:rPr>
              <a:t>4º, Art. </a:t>
            </a:r>
            <a:r>
              <a:rPr lang="pt-BR" sz="2800" dirty="0" smtClean="0">
                <a:solidFill>
                  <a:srgbClr val="002060"/>
                </a:solidFill>
              </a:rPr>
              <a:t>9º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>
              <a:solidFill>
                <a:srgbClr val="002060"/>
              </a:solidFill>
            </a:endParaRPr>
          </a:p>
          <a:p>
            <a:pPr algn="just"/>
            <a:r>
              <a:rPr lang="pt-BR" sz="2800" dirty="0" smtClean="0">
                <a:solidFill>
                  <a:srgbClr val="002060"/>
                </a:solidFill>
              </a:rPr>
              <a:t>“Até </a:t>
            </a:r>
            <a:r>
              <a:rPr lang="pt-BR" sz="2800" dirty="0">
                <a:solidFill>
                  <a:srgbClr val="002060"/>
                </a:solidFill>
              </a:rPr>
              <a:t>o final dos meses de maio, setembro e fevereiro, o Poder Executivo demonstrará e avaliará o cumprimento das metas fiscais de cada quadrimestre, em audiência pública na comissão referida no  </a:t>
            </a:r>
            <a:r>
              <a:rPr lang="pt-BR" sz="2800" dirty="0" smtClean="0">
                <a:solidFill>
                  <a:srgbClr val="002060"/>
                </a:solidFill>
              </a:rPr>
              <a:t>§1º </a:t>
            </a:r>
            <a:r>
              <a:rPr lang="pt-BR" sz="2800" dirty="0">
                <a:solidFill>
                  <a:srgbClr val="002060"/>
                </a:solidFill>
              </a:rPr>
              <a:t>do art. 166 da </a:t>
            </a:r>
            <a:r>
              <a:rPr lang="pt-BR" sz="2800" dirty="0" smtClean="0">
                <a:solidFill>
                  <a:srgbClr val="002060"/>
                </a:solidFill>
              </a:rPr>
              <a:t>Constituição Federal </a:t>
            </a:r>
            <a:r>
              <a:rPr lang="pt-BR" sz="2800" dirty="0">
                <a:solidFill>
                  <a:srgbClr val="002060"/>
                </a:solidFill>
              </a:rPr>
              <a:t>ou equivalente nas Casas Legislativas estaduais e municipais”.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9712" y="260648"/>
            <a:ext cx="5040560" cy="631309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79512" y="692696"/>
            <a:ext cx="873252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pt-BR" sz="32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RELATÓRIO </a:t>
            </a:r>
            <a:r>
              <a:rPr lang="pt-BR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GESTÃO FISCAL</a:t>
            </a:r>
            <a:endParaRPr lang="pt-BR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6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LIMITES</a:t>
            </a:r>
            <a:endParaRPr lang="pt-BR" sz="6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869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9712" y="260648"/>
            <a:ext cx="5040560" cy="631309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33729" y="366431"/>
            <a:ext cx="873252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1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GASTOS COM PESSOAL</a:t>
            </a:r>
          </a:p>
          <a:p>
            <a:pPr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Acumulado</a:t>
            </a:r>
            <a:endParaRPr lang="pt-BR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726002"/>
              </p:ext>
            </p:extLst>
          </p:nvPr>
        </p:nvGraphicFramePr>
        <p:xfrm>
          <a:off x="259334" y="2708918"/>
          <a:ext cx="8606920" cy="291337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343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8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7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0034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2060"/>
                          </a:solidFill>
                        </a:rPr>
                        <a:t>IDENTIFICAÇÃO</a:t>
                      </a:r>
                      <a:r>
                        <a:rPr lang="pt-BR" b="1" baseline="0" dirty="0" smtClean="0">
                          <a:solidFill>
                            <a:srgbClr val="002060"/>
                          </a:solidFill>
                        </a:rPr>
                        <a:t> DO PODER</a:t>
                      </a:r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2060"/>
                          </a:solidFill>
                        </a:rPr>
                        <a:t>Poder</a:t>
                      </a:r>
                      <a:r>
                        <a:rPr lang="pt-BR" b="1" baseline="0" dirty="0" smtClean="0">
                          <a:solidFill>
                            <a:srgbClr val="002060"/>
                          </a:solidFill>
                        </a:rPr>
                        <a:t> Executivo</a:t>
                      </a:r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2060"/>
                          </a:solidFill>
                        </a:rPr>
                        <a:t>Poder Legislativo</a:t>
                      </a:r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2060"/>
                          </a:solidFill>
                        </a:rPr>
                        <a:t>Consolidado</a:t>
                      </a:r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34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rgbClr val="002060"/>
                          </a:solidFill>
                        </a:rPr>
                        <a:t>Total da Receita Corrente Líquida</a:t>
                      </a:r>
                      <a:endParaRPr lang="pt-BR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16.317.806,05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34">
                <a:tc>
                  <a:txBody>
                    <a:bodyPr/>
                    <a:lstStyle/>
                    <a:p>
                      <a:r>
                        <a:rPr lang="pt-BR" sz="1600" b="0" dirty="0" smtClean="0">
                          <a:solidFill>
                            <a:srgbClr val="002060"/>
                          </a:solidFill>
                        </a:rPr>
                        <a:t>Total das Despesas</a:t>
                      </a:r>
                      <a:r>
                        <a:rPr lang="pt-BR" sz="1600" b="0" baseline="0" dirty="0" smtClean="0">
                          <a:solidFill>
                            <a:srgbClr val="002060"/>
                          </a:solidFill>
                        </a:rPr>
                        <a:t> com Pessoal</a:t>
                      </a:r>
                      <a:endParaRPr lang="pt-BR" sz="16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>
                          <a:solidFill>
                            <a:srgbClr val="002060"/>
                          </a:solidFill>
                        </a:rPr>
                        <a:t>7.565.098,37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>
                          <a:solidFill>
                            <a:srgbClr val="002060"/>
                          </a:solidFill>
                        </a:rPr>
                        <a:t>531.268,57</a:t>
                      </a:r>
                      <a:endParaRPr lang="pt-BR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8.096.366,94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034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rgbClr val="002060"/>
                          </a:solidFill>
                        </a:rPr>
                        <a:t>Percentual</a:t>
                      </a:r>
                      <a:r>
                        <a:rPr lang="pt-BR" sz="1600" b="1" baseline="0" dirty="0" smtClean="0">
                          <a:solidFill>
                            <a:srgbClr val="002060"/>
                          </a:solidFill>
                        </a:rPr>
                        <a:t> Aplicado</a:t>
                      </a:r>
                      <a:endParaRPr lang="pt-BR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 smtClean="0">
                          <a:solidFill>
                            <a:srgbClr val="002060"/>
                          </a:solidFill>
                        </a:rPr>
                        <a:t>46,36%</a:t>
                      </a:r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 smtClean="0">
                          <a:solidFill>
                            <a:srgbClr val="002060"/>
                          </a:solidFill>
                        </a:rPr>
                        <a:t>3,26%</a:t>
                      </a:r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 smtClean="0">
                          <a:solidFill>
                            <a:srgbClr val="002060"/>
                          </a:solidFill>
                        </a:rPr>
                        <a:t>49,62%</a:t>
                      </a:r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82">
                <a:tc>
                  <a:txBody>
                    <a:bodyPr/>
                    <a:lstStyle/>
                    <a:p>
                      <a:r>
                        <a:rPr lang="pt-BR" sz="1600" b="0" dirty="0" smtClean="0">
                          <a:solidFill>
                            <a:srgbClr val="002060"/>
                          </a:solidFill>
                        </a:rPr>
                        <a:t>Limite</a:t>
                      </a:r>
                      <a:r>
                        <a:rPr lang="pt-BR" sz="1600" b="0" baseline="0" dirty="0" smtClean="0">
                          <a:solidFill>
                            <a:srgbClr val="002060"/>
                          </a:solidFill>
                        </a:rPr>
                        <a:t> Máximo Permitido</a:t>
                      </a:r>
                      <a:endParaRPr lang="pt-BR" sz="16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>
                          <a:solidFill>
                            <a:srgbClr val="002060"/>
                          </a:solidFill>
                        </a:rPr>
                        <a:t>8.811.615,27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>
                          <a:solidFill>
                            <a:srgbClr val="002060"/>
                          </a:solidFill>
                        </a:rPr>
                        <a:t>979.068,36</a:t>
                      </a:r>
                      <a:endParaRPr lang="pt-BR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>
                          <a:solidFill>
                            <a:srgbClr val="002060"/>
                          </a:solidFill>
                        </a:rPr>
                        <a:t>9.790,683,63</a:t>
                      </a:r>
                      <a:endParaRPr lang="pt-BR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0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Diferença em valor do limite máximo</a:t>
                      </a:r>
                      <a:endParaRPr lang="pt-BR" sz="1600" b="0" i="0" u="none" strike="noStrike" dirty="0" smtClean="0"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>
                          <a:solidFill>
                            <a:srgbClr val="002060"/>
                          </a:solidFill>
                        </a:rPr>
                        <a:t>1.246.516,90‬</a:t>
                      </a:r>
                      <a:endParaRPr lang="pt-BR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>
                          <a:solidFill>
                            <a:srgbClr val="002060"/>
                          </a:solidFill>
                        </a:rPr>
                        <a:t>447.799,79</a:t>
                      </a:r>
                      <a:endParaRPr lang="pt-BR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>
                          <a:solidFill>
                            <a:srgbClr val="002060"/>
                          </a:solidFill>
                        </a:rPr>
                        <a:t>1.694.316,69</a:t>
                      </a:r>
                      <a:endParaRPr lang="pt-BR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Diferença em percentual do limite máximo</a:t>
                      </a:r>
                      <a:endParaRPr lang="pt-BR" sz="1600" b="0" i="0" u="none" strike="noStrike" dirty="0" smtClean="0"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>
                          <a:solidFill>
                            <a:srgbClr val="002060"/>
                          </a:solidFill>
                        </a:rPr>
                        <a:t>7,64%</a:t>
                      </a:r>
                      <a:endParaRPr lang="pt-BR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>
                          <a:solidFill>
                            <a:srgbClr val="002060"/>
                          </a:solidFill>
                        </a:rPr>
                        <a:t>2,74%</a:t>
                      </a:r>
                      <a:endParaRPr lang="pt-BR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>
                          <a:solidFill>
                            <a:srgbClr val="002060"/>
                          </a:solidFill>
                        </a:rPr>
                        <a:t>10,38%</a:t>
                      </a:r>
                      <a:endParaRPr lang="pt-BR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970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315598" y="285727"/>
            <a:ext cx="8152671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DO </a:t>
            </a:r>
            <a:r>
              <a:rPr lang="pt-BR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CUMPRIMENTO </a:t>
            </a:r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</a:p>
          <a:p>
            <a:pPr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ÍNDICE LEGAL</a:t>
            </a:r>
            <a:endParaRPr lang="pt-BR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2800" dirty="0" smtClean="0">
                <a:solidFill>
                  <a:srgbClr val="002060"/>
                </a:solidFill>
              </a:rPr>
              <a:t>De </a:t>
            </a:r>
            <a:r>
              <a:rPr lang="pt-BR" sz="2800" dirty="0">
                <a:solidFill>
                  <a:srgbClr val="002060"/>
                </a:solidFill>
              </a:rPr>
              <a:t>acordo </a:t>
            </a:r>
            <a:r>
              <a:rPr lang="pt-BR" sz="2800" dirty="0" smtClean="0">
                <a:solidFill>
                  <a:srgbClr val="002060"/>
                </a:solidFill>
              </a:rPr>
              <a:t>com a Lei Complementar 101/2000, </a:t>
            </a:r>
            <a:r>
              <a:rPr lang="pt-BR" sz="2800" dirty="0">
                <a:solidFill>
                  <a:srgbClr val="002060"/>
                </a:solidFill>
              </a:rPr>
              <a:t>combinado com o disposto no </a:t>
            </a:r>
            <a:r>
              <a:rPr lang="pt-BR" sz="2800" dirty="0" smtClean="0">
                <a:solidFill>
                  <a:srgbClr val="002060"/>
                </a:solidFill>
              </a:rPr>
              <a:t>inciso III do </a:t>
            </a:r>
            <a:r>
              <a:rPr lang="pt-BR" sz="2800" dirty="0">
                <a:solidFill>
                  <a:srgbClr val="002060"/>
                </a:solidFill>
              </a:rPr>
              <a:t>artigo </a:t>
            </a:r>
            <a:r>
              <a:rPr lang="pt-BR" sz="2800" dirty="0" smtClean="0">
                <a:solidFill>
                  <a:srgbClr val="002060"/>
                </a:solidFill>
              </a:rPr>
              <a:t>20 da Lei de Responsabilidade Fiscal, </a:t>
            </a:r>
            <a:r>
              <a:rPr lang="pt-BR" sz="2800" dirty="0">
                <a:solidFill>
                  <a:srgbClr val="002060"/>
                </a:solidFill>
              </a:rPr>
              <a:t>os municípios devem </a:t>
            </a:r>
            <a:r>
              <a:rPr lang="pt-BR" sz="2800" dirty="0" smtClean="0">
                <a:solidFill>
                  <a:srgbClr val="002060"/>
                </a:solidFill>
              </a:rPr>
              <a:t>gastar com pessoal: </a:t>
            </a:r>
            <a:r>
              <a:rPr lang="pt-BR" sz="2800" b="1" dirty="0" smtClean="0">
                <a:solidFill>
                  <a:srgbClr val="002060"/>
                </a:solidFill>
              </a:rPr>
              <a:t>“a) 6% (seis por cento) para o Legislativo... E b</a:t>
            </a:r>
            <a:r>
              <a:rPr lang="pt-BR" sz="2800" b="1" dirty="0">
                <a:solidFill>
                  <a:srgbClr val="002060"/>
                </a:solidFill>
              </a:rPr>
              <a:t>) 54% </a:t>
            </a:r>
            <a:r>
              <a:rPr lang="pt-BR" sz="2800" b="1" dirty="0" smtClean="0">
                <a:solidFill>
                  <a:srgbClr val="002060"/>
                </a:solidFill>
              </a:rPr>
              <a:t>(cinquenta </a:t>
            </a:r>
            <a:r>
              <a:rPr lang="pt-BR" sz="2800" b="1" dirty="0">
                <a:solidFill>
                  <a:srgbClr val="002060"/>
                </a:solidFill>
              </a:rPr>
              <a:t>e quatro por cento) para o </a:t>
            </a:r>
            <a:r>
              <a:rPr lang="pt-BR" sz="2800" b="1" dirty="0" smtClean="0">
                <a:solidFill>
                  <a:srgbClr val="002060"/>
                </a:solidFill>
              </a:rPr>
              <a:t>Executivo.</a:t>
            </a:r>
          </a:p>
          <a:p>
            <a:pPr algn="just"/>
            <a:r>
              <a:rPr lang="pt-BR" sz="2800" dirty="0" smtClean="0">
                <a:solidFill>
                  <a:srgbClr val="002060"/>
                </a:solidFill>
              </a:rPr>
              <a:t>O quadro acima demonstra uma aplicação de </a:t>
            </a:r>
            <a:r>
              <a:rPr lang="pt-BR" sz="2800" b="1" dirty="0" smtClean="0">
                <a:solidFill>
                  <a:srgbClr val="002060"/>
                </a:solidFill>
              </a:rPr>
              <a:t>49,62%</a:t>
            </a:r>
            <a:r>
              <a:rPr lang="pt-BR" sz="2800" dirty="0" smtClean="0">
                <a:solidFill>
                  <a:srgbClr val="002060"/>
                </a:solidFill>
              </a:rPr>
              <a:t>, 10,38% a menos do limite máximo, evidenciando assim, o cumprimento da legislação.</a:t>
            </a:r>
            <a:endParaRPr lang="pt-BR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8251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85720" y="214290"/>
            <a:ext cx="821536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3600" b="1" dirty="0" smtClean="0">
              <a:solidFill>
                <a:srgbClr val="C00000"/>
              </a:solidFill>
            </a:endParaRPr>
          </a:p>
          <a:p>
            <a:pPr algn="ctr"/>
            <a:endParaRPr lang="pt-BR" sz="3600" b="1" dirty="0" smtClean="0">
              <a:solidFill>
                <a:srgbClr val="C00000"/>
              </a:solidFill>
            </a:endParaRPr>
          </a:p>
          <a:p>
            <a:endParaRPr lang="pt-BR" sz="3600" dirty="0"/>
          </a:p>
        </p:txBody>
      </p:sp>
      <p:sp>
        <p:nvSpPr>
          <p:cNvPr id="5" name="Retângulo 4"/>
          <p:cNvSpPr/>
          <p:nvPr/>
        </p:nvSpPr>
        <p:spPr>
          <a:xfrm>
            <a:off x="0" y="47667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OBRIGADO PELA PRESENÇA</a:t>
            </a:r>
          </a:p>
          <a:p>
            <a:pPr>
              <a:defRPr/>
            </a:pPr>
            <a:endParaRPr lang="pt-BR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pt-BR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Elaboração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Apresentação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Secretaria de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Administração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Finanças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Planejamento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Gabinete do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Prefeito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algn="ctr"/>
            <a:endParaRPr lang="pt-BR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pt-B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Mirim Doce, 29 de setembro de 2020</a:t>
            </a:r>
          </a:p>
        </p:txBody>
      </p:sp>
      <p:pic>
        <p:nvPicPr>
          <p:cNvPr id="6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9712" y="260648"/>
            <a:ext cx="5040560" cy="631309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9712" y="260648"/>
            <a:ext cx="5040560" cy="631309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79512" y="692696"/>
            <a:ext cx="8732525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pt-BR" sz="32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RELATÓRIO RESUMIDO DA EXECUÇÃO</a:t>
            </a:r>
          </a:p>
          <a:p>
            <a:pPr algn="ctr"/>
            <a:r>
              <a:rPr lang="pt-BR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ORÇAMENTÁRIA</a:t>
            </a:r>
          </a:p>
          <a:p>
            <a:pPr algn="ctr"/>
            <a:endParaRPr lang="pt-BR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6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36452108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23528" y="476672"/>
            <a:ext cx="85725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METAS DE RECEITAS</a:t>
            </a:r>
          </a:p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Acumulado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r>
              <a:rPr lang="pt-BR" sz="2400" dirty="0" smtClean="0">
                <a:solidFill>
                  <a:schemeClr val="tx2"/>
                </a:solidFill>
              </a:rPr>
              <a:t>Pelos dados acima apresentados, conclui-se que até o término do</a:t>
            </a:r>
          </a:p>
          <a:p>
            <a:pPr marL="914400" indent="-914400" algn="just"/>
            <a:r>
              <a:rPr lang="pt-BR" sz="2400" dirty="0" smtClean="0">
                <a:solidFill>
                  <a:schemeClr val="tx2"/>
                </a:solidFill>
              </a:rPr>
              <a:t>período analisado, </a:t>
            </a:r>
            <a:r>
              <a:rPr lang="pt-BR" sz="2400" dirty="0" smtClean="0">
                <a:solidFill>
                  <a:schemeClr val="tx2"/>
                </a:solidFill>
                <a:cs typeface="Arial"/>
              </a:rPr>
              <a:t>a </a:t>
            </a:r>
            <a:r>
              <a:rPr lang="pt-BR" sz="2400" dirty="0">
                <a:solidFill>
                  <a:schemeClr val="tx2"/>
                </a:solidFill>
                <a:cs typeface="Arial"/>
              </a:rPr>
              <a:t>Receita Orçamentária arrecadada até </a:t>
            </a:r>
            <a:r>
              <a:rPr lang="pt-BR" sz="2400" dirty="0" smtClean="0">
                <a:solidFill>
                  <a:schemeClr val="tx2"/>
                </a:solidFill>
                <a:cs typeface="Arial"/>
              </a:rPr>
              <a:t>o</a:t>
            </a:r>
          </a:p>
          <a:p>
            <a:pPr marL="914400" indent="-914400" algn="just"/>
            <a:r>
              <a:rPr lang="pt-BR" sz="2400" dirty="0" smtClean="0">
                <a:solidFill>
                  <a:schemeClr val="tx2"/>
                </a:solidFill>
                <a:cs typeface="Arial"/>
              </a:rPr>
              <a:t>bimestre </a:t>
            </a:r>
            <a:r>
              <a:rPr lang="pt-BR" sz="2400" dirty="0">
                <a:solidFill>
                  <a:schemeClr val="tx2"/>
                </a:solidFill>
                <a:cs typeface="Arial"/>
              </a:rPr>
              <a:t>importou em R$</a:t>
            </a:r>
            <a:r>
              <a:rPr lang="pt-BR" sz="2400" spc="-100" dirty="0">
                <a:solidFill>
                  <a:schemeClr val="tx2"/>
                </a:solidFill>
                <a:cs typeface="Arial"/>
              </a:rPr>
              <a:t> </a:t>
            </a:r>
            <a:r>
              <a:rPr lang="pt-BR" sz="2400" dirty="0">
                <a:solidFill>
                  <a:schemeClr val="tx2"/>
                </a:solidFill>
                <a:cs typeface="Arial"/>
              </a:rPr>
              <a:t>12.095.465,08  equivalente a 58,76% </a:t>
            </a:r>
            <a:r>
              <a:rPr lang="pt-BR" sz="2400" dirty="0" smtClean="0">
                <a:solidFill>
                  <a:schemeClr val="tx2"/>
                </a:solidFill>
                <a:cs typeface="Arial"/>
              </a:rPr>
              <a:t>do</a:t>
            </a:r>
          </a:p>
          <a:p>
            <a:pPr marL="914400" indent="-914400" algn="just"/>
            <a:r>
              <a:rPr lang="pt-BR" sz="2400" dirty="0" smtClean="0">
                <a:solidFill>
                  <a:schemeClr val="tx2"/>
                </a:solidFill>
                <a:cs typeface="Arial"/>
              </a:rPr>
              <a:t>Orçamento</a:t>
            </a:r>
            <a:r>
              <a:rPr lang="pt-BR" sz="2400" dirty="0" smtClean="0">
                <a:solidFill>
                  <a:schemeClr val="tx2"/>
                </a:solidFill>
                <a:latin typeface="Arial"/>
                <a:cs typeface="Arial"/>
              </a:rPr>
              <a:t>. </a:t>
            </a:r>
            <a:endParaRPr lang="pt-BR" sz="2400" dirty="0">
              <a:solidFill>
                <a:schemeClr val="tx2"/>
              </a:solidFill>
            </a:endParaRPr>
          </a:p>
        </p:txBody>
      </p:sp>
      <p:pic>
        <p:nvPicPr>
          <p:cNvPr id="4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765445"/>
              </p:ext>
            </p:extLst>
          </p:nvPr>
        </p:nvGraphicFramePr>
        <p:xfrm>
          <a:off x="649368" y="2204864"/>
          <a:ext cx="7920880" cy="166134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5336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Receita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Prevista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Realizada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Percentual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336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2060"/>
                          </a:solidFill>
                        </a:rPr>
                        <a:t>Receitas</a:t>
                      </a:r>
                      <a:r>
                        <a:rPr lang="pt-BR" b="1" baseline="0" dirty="0" smtClean="0">
                          <a:solidFill>
                            <a:srgbClr val="002060"/>
                          </a:solidFill>
                        </a:rPr>
                        <a:t> Correntes </a:t>
                      </a:r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15.687.660,00</a:t>
                      </a: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10.976.314,87</a:t>
                      </a: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400" b="1" i="1" dirty="0">
                          <a:latin typeface="Arial"/>
                          <a:cs typeface="Arial"/>
                        </a:rPr>
                        <a:t>69,97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336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2060"/>
                          </a:solidFill>
                        </a:rPr>
                        <a:t>Receitas</a:t>
                      </a:r>
                      <a:r>
                        <a:rPr lang="pt-BR" b="1" baseline="0" dirty="0" smtClean="0">
                          <a:solidFill>
                            <a:srgbClr val="002060"/>
                          </a:solidFill>
                        </a:rPr>
                        <a:t> de Capital</a:t>
                      </a:r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4.898.000,00</a:t>
                      </a: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1.119.150,21</a:t>
                      </a: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400" b="1" i="1" dirty="0">
                          <a:latin typeface="Arial"/>
                          <a:cs typeface="Arial"/>
                        </a:rPr>
                        <a:t>22,85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336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20.585.660,00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12.095.465,08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400" b="1" i="1" dirty="0">
                          <a:latin typeface="Arial"/>
                          <a:cs typeface="Arial"/>
                        </a:rPr>
                        <a:t>58,76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23528" y="476672"/>
            <a:ext cx="85725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METAS DE RECEITAS</a:t>
            </a:r>
          </a:p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Acumulado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6"/>
          <p:cNvSpPr/>
          <p:nvPr/>
        </p:nvSpPr>
        <p:spPr>
          <a:xfrm>
            <a:off x="755577" y="2348880"/>
            <a:ext cx="7848872" cy="39604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519444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23528" y="476672"/>
            <a:ext cx="85725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METAS DE RECEITAS</a:t>
            </a:r>
          </a:p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Acumulado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5"/>
          <p:cNvSpPr/>
          <p:nvPr/>
        </p:nvSpPr>
        <p:spPr>
          <a:xfrm>
            <a:off x="683568" y="2564904"/>
            <a:ext cx="7920879" cy="38884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99549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23528" y="476672"/>
            <a:ext cx="857256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METAS DE RECEITAS</a:t>
            </a:r>
          </a:p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Acumulado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r>
              <a:rPr lang="pt-BR" dirty="0">
                <a:latin typeface="Arial"/>
                <a:cs typeface="Arial"/>
              </a:rPr>
              <a:t>Quadro Comparativo da Receita Orçada X Arrecadada (Por</a:t>
            </a:r>
            <a:r>
              <a:rPr lang="pt-BR" spc="-95" dirty="0">
                <a:latin typeface="Arial"/>
                <a:cs typeface="Arial"/>
              </a:rPr>
              <a:t> </a:t>
            </a:r>
            <a:r>
              <a:rPr lang="pt-BR" dirty="0">
                <a:latin typeface="Arial"/>
                <a:cs typeface="Arial"/>
              </a:rPr>
              <a:t>Origem)</a:t>
            </a: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2276872"/>
            <a:ext cx="8572560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3374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23528" y="476672"/>
            <a:ext cx="857256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METAS DE RECEITAS</a:t>
            </a:r>
          </a:p>
          <a:p>
            <a:pPr marL="914400" indent="-914400" algn="ctr"/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Acumulado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just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C:\Users\User\Desktop\LDO\5vbws-mirim-do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267887" cy="158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4"/>
          <p:cNvSpPr/>
          <p:nvPr/>
        </p:nvSpPr>
        <p:spPr>
          <a:xfrm>
            <a:off x="720001" y="2160002"/>
            <a:ext cx="7668423" cy="42933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09973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3095</TotalTime>
  <Words>389</Words>
  <Application>Microsoft Office PowerPoint</Application>
  <PresentationFormat>Apresentação na tela (4:3)</PresentationFormat>
  <Paragraphs>350</Paragraphs>
  <Slides>33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8" baseType="lpstr">
      <vt:lpstr>Arial</vt:lpstr>
      <vt:lpstr>Calibri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DO CUMPRIMENTO DO  ÍNDICE LEGAL </vt:lpstr>
      <vt:lpstr>Apresentação do PowerPoint</vt:lpstr>
      <vt:lpstr>Apresentação do PowerPoint</vt:lpstr>
      <vt:lpstr>Apresentação do PowerPoint</vt:lpstr>
      <vt:lpstr>Apresentação do PowerPoint</vt:lpstr>
      <vt:lpstr> DO CUMPRIMENTO DO  ÍNDICE LEGAL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192</cp:revision>
  <cp:lastPrinted>2020-05-25T17:11:32Z</cp:lastPrinted>
  <dcterms:created xsi:type="dcterms:W3CDTF">2015-08-13T19:10:45Z</dcterms:created>
  <dcterms:modified xsi:type="dcterms:W3CDTF">2020-09-29T18:35:29Z</dcterms:modified>
</cp:coreProperties>
</file>